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0" r:id="rId5"/>
    <p:sldId id="262" r:id="rId6"/>
    <p:sldId id="261" r:id="rId7"/>
    <p:sldId id="264" r:id="rId8"/>
    <p:sldId id="265" r:id="rId9"/>
    <p:sldId id="267" r:id="rId10"/>
    <p:sldId id="268" r:id="rId11"/>
    <p:sldId id="269" r:id="rId12"/>
    <p:sldId id="271" r:id="rId13"/>
    <p:sldId id="272" r:id="rId14"/>
    <p:sldId id="273" r:id="rId15"/>
    <p:sldId id="275" r:id="rId16"/>
    <p:sldId id="276" r:id="rId17"/>
    <p:sldId id="277" r:id="rId18"/>
    <p:sldId id="278" r:id="rId19"/>
    <p:sldId id="279" r:id="rId20"/>
    <p:sldId id="280" r:id="rId21"/>
    <p:sldId id="28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79A266-C3A7-5C46-A1FC-70253DE2B3E6}"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820F6-EE62-874D-BEF2-73682BBCEB81}" type="slidenum">
              <a:rPr lang="en-US" smtClean="0"/>
              <a:t>‹#›</a:t>
            </a:fld>
            <a:endParaRPr lang="en-US"/>
          </a:p>
        </p:txBody>
      </p:sp>
    </p:spTree>
    <p:extLst>
      <p:ext uri="{BB962C8B-B14F-4D97-AF65-F5344CB8AC3E}">
        <p14:creationId xmlns:p14="http://schemas.microsoft.com/office/powerpoint/2010/main" val="396980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79A266-C3A7-5C46-A1FC-70253DE2B3E6}"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820F6-EE62-874D-BEF2-73682BBCEB81}" type="slidenum">
              <a:rPr lang="en-US" smtClean="0"/>
              <a:t>‹#›</a:t>
            </a:fld>
            <a:endParaRPr lang="en-US"/>
          </a:p>
        </p:txBody>
      </p:sp>
    </p:spTree>
    <p:extLst>
      <p:ext uri="{BB962C8B-B14F-4D97-AF65-F5344CB8AC3E}">
        <p14:creationId xmlns:p14="http://schemas.microsoft.com/office/powerpoint/2010/main" val="347545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79A266-C3A7-5C46-A1FC-70253DE2B3E6}"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820F6-EE62-874D-BEF2-73682BBCEB81}" type="slidenum">
              <a:rPr lang="en-US" smtClean="0"/>
              <a:t>‹#›</a:t>
            </a:fld>
            <a:endParaRPr lang="en-US"/>
          </a:p>
        </p:txBody>
      </p:sp>
    </p:spTree>
    <p:extLst>
      <p:ext uri="{BB962C8B-B14F-4D97-AF65-F5344CB8AC3E}">
        <p14:creationId xmlns:p14="http://schemas.microsoft.com/office/powerpoint/2010/main" val="299060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79A266-C3A7-5C46-A1FC-70253DE2B3E6}"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820F6-EE62-874D-BEF2-73682BBCEB81}" type="slidenum">
              <a:rPr lang="en-US" smtClean="0"/>
              <a:t>‹#›</a:t>
            </a:fld>
            <a:endParaRPr lang="en-US"/>
          </a:p>
        </p:txBody>
      </p:sp>
    </p:spTree>
    <p:extLst>
      <p:ext uri="{BB962C8B-B14F-4D97-AF65-F5344CB8AC3E}">
        <p14:creationId xmlns:p14="http://schemas.microsoft.com/office/powerpoint/2010/main" val="325912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79A266-C3A7-5C46-A1FC-70253DE2B3E6}"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820F6-EE62-874D-BEF2-73682BBCEB81}" type="slidenum">
              <a:rPr lang="en-US" smtClean="0"/>
              <a:t>‹#›</a:t>
            </a:fld>
            <a:endParaRPr lang="en-US"/>
          </a:p>
        </p:txBody>
      </p:sp>
    </p:spTree>
    <p:extLst>
      <p:ext uri="{BB962C8B-B14F-4D97-AF65-F5344CB8AC3E}">
        <p14:creationId xmlns:p14="http://schemas.microsoft.com/office/powerpoint/2010/main" val="40573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79A266-C3A7-5C46-A1FC-70253DE2B3E6}"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820F6-EE62-874D-BEF2-73682BBCEB81}" type="slidenum">
              <a:rPr lang="en-US" smtClean="0"/>
              <a:t>‹#›</a:t>
            </a:fld>
            <a:endParaRPr lang="en-US"/>
          </a:p>
        </p:txBody>
      </p:sp>
    </p:spTree>
    <p:extLst>
      <p:ext uri="{BB962C8B-B14F-4D97-AF65-F5344CB8AC3E}">
        <p14:creationId xmlns:p14="http://schemas.microsoft.com/office/powerpoint/2010/main" val="213248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79A266-C3A7-5C46-A1FC-70253DE2B3E6}"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7820F6-EE62-874D-BEF2-73682BBCEB81}" type="slidenum">
              <a:rPr lang="en-US" smtClean="0"/>
              <a:t>‹#›</a:t>
            </a:fld>
            <a:endParaRPr lang="en-US"/>
          </a:p>
        </p:txBody>
      </p:sp>
    </p:spTree>
    <p:extLst>
      <p:ext uri="{BB962C8B-B14F-4D97-AF65-F5344CB8AC3E}">
        <p14:creationId xmlns:p14="http://schemas.microsoft.com/office/powerpoint/2010/main" val="297516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79A266-C3A7-5C46-A1FC-70253DE2B3E6}"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7820F6-EE62-874D-BEF2-73682BBCEB81}" type="slidenum">
              <a:rPr lang="en-US" smtClean="0"/>
              <a:t>‹#›</a:t>
            </a:fld>
            <a:endParaRPr lang="en-US"/>
          </a:p>
        </p:txBody>
      </p:sp>
    </p:spTree>
    <p:extLst>
      <p:ext uri="{BB962C8B-B14F-4D97-AF65-F5344CB8AC3E}">
        <p14:creationId xmlns:p14="http://schemas.microsoft.com/office/powerpoint/2010/main" val="110866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9A266-C3A7-5C46-A1FC-70253DE2B3E6}"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7820F6-EE62-874D-BEF2-73682BBCEB81}" type="slidenum">
              <a:rPr lang="en-US" smtClean="0"/>
              <a:t>‹#›</a:t>
            </a:fld>
            <a:endParaRPr lang="en-US"/>
          </a:p>
        </p:txBody>
      </p:sp>
    </p:spTree>
    <p:extLst>
      <p:ext uri="{BB962C8B-B14F-4D97-AF65-F5344CB8AC3E}">
        <p14:creationId xmlns:p14="http://schemas.microsoft.com/office/powerpoint/2010/main" val="233945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79A266-C3A7-5C46-A1FC-70253DE2B3E6}"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820F6-EE62-874D-BEF2-73682BBCEB81}" type="slidenum">
              <a:rPr lang="en-US" smtClean="0"/>
              <a:t>‹#›</a:t>
            </a:fld>
            <a:endParaRPr lang="en-US"/>
          </a:p>
        </p:txBody>
      </p:sp>
    </p:spTree>
    <p:extLst>
      <p:ext uri="{BB962C8B-B14F-4D97-AF65-F5344CB8AC3E}">
        <p14:creationId xmlns:p14="http://schemas.microsoft.com/office/powerpoint/2010/main" val="272520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79A266-C3A7-5C46-A1FC-70253DE2B3E6}"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820F6-EE62-874D-BEF2-73682BBCEB81}" type="slidenum">
              <a:rPr lang="en-US" smtClean="0"/>
              <a:t>‹#›</a:t>
            </a:fld>
            <a:endParaRPr lang="en-US"/>
          </a:p>
        </p:txBody>
      </p:sp>
    </p:spTree>
    <p:extLst>
      <p:ext uri="{BB962C8B-B14F-4D97-AF65-F5344CB8AC3E}">
        <p14:creationId xmlns:p14="http://schemas.microsoft.com/office/powerpoint/2010/main" val="320806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9A266-C3A7-5C46-A1FC-70253DE2B3E6}" type="datetimeFigureOut">
              <a:rPr lang="en-US" smtClean="0"/>
              <a:t>2/28/2018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820F6-EE62-874D-BEF2-73682BBCEB81}" type="slidenum">
              <a:rPr lang="en-US" smtClean="0"/>
              <a:t>‹#›</a:t>
            </a:fld>
            <a:endParaRPr lang="en-US"/>
          </a:p>
        </p:txBody>
      </p:sp>
    </p:spTree>
    <p:extLst>
      <p:ext uri="{BB962C8B-B14F-4D97-AF65-F5344CB8AC3E}">
        <p14:creationId xmlns:p14="http://schemas.microsoft.com/office/powerpoint/2010/main" val="1583560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1_R115833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New Global Connections (1415-1796)</a:t>
            </a:r>
            <a:r>
              <a:rPr lang="en-US" sz="2400" dirty="0">
                <a:solidFill>
                  <a:srgbClr val="DA0202"/>
                </a:solidFill>
              </a:rPr>
              <a:t> </a:t>
            </a:r>
          </a:p>
          <a:p>
            <a:r>
              <a:rPr lang="en-US" sz="2400" b="1" dirty="0"/>
              <a:t>Topic 5 Lesson 1 </a:t>
            </a:r>
            <a:r>
              <a:rPr lang="en-US" sz="2400" dirty="0"/>
              <a:t>Europeans Explore Overseas </a:t>
            </a:r>
          </a:p>
        </p:txBody>
      </p:sp>
    </p:spTree>
    <p:extLst>
      <p:ext uri="{BB962C8B-B14F-4D97-AF65-F5344CB8AC3E}">
        <p14:creationId xmlns:p14="http://schemas.microsoft.com/office/powerpoint/2010/main" val="154831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Columbus Searches for a Route to Asia</a:t>
            </a:r>
          </a:p>
        </p:txBody>
      </p:sp>
      <p:pic>
        <p:nvPicPr>
          <p:cNvPr id="3" name="Picture 2" descr="HSWH_SC_L01_R115834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4229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Amid much activity, Columbus prepares to depart Spain in August 1492, as shown in this fresco from the 1800s.</a:t>
            </a:r>
          </a:p>
        </p:txBody>
      </p:sp>
    </p:spTree>
    <p:extLst>
      <p:ext uri="{BB962C8B-B14F-4D97-AF65-F5344CB8AC3E}">
        <p14:creationId xmlns:p14="http://schemas.microsoft.com/office/powerpoint/2010/main" val="408679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Columbus Searches for a Route to Asia</a:t>
            </a:r>
          </a:p>
        </p:txBody>
      </p:sp>
      <p:pic>
        <p:nvPicPr>
          <p:cNvPr id="3" name="Picture 2" descr="HSWH_SC_L01_T0021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Analyze Charts The Treaty of Tordesillas resolved a major territorial dispute between Spain and Portugal. Whose rights and claims were not addressed by this treaty?</a:t>
            </a:r>
          </a:p>
        </p:txBody>
      </p:sp>
    </p:spTree>
    <p:extLst>
      <p:ext uri="{BB962C8B-B14F-4D97-AF65-F5344CB8AC3E}">
        <p14:creationId xmlns:p14="http://schemas.microsoft.com/office/powerpoint/2010/main" val="334035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063" y="207444"/>
            <a:ext cx="8899434" cy="461665"/>
          </a:xfrm>
          <a:prstGeom prst="rect">
            <a:avLst/>
          </a:prstGeom>
          <a:noFill/>
        </p:spPr>
        <p:txBody>
          <a:bodyPr vert="horz" wrap="square" rtlCol="0">
            <a:spAutoFit/>
          </a:bodyPr>
          <a:lstStyle/>
          <a:p>
            <a:pPr algn="ctr"/>
            <a:r>
              <a:rPr lang="en-US" sz="2400" b="1" dirty="0">
                <a:solidFill>
                  <a:srgbClr val="0072BC"/>
                </a:solidFill>
              </a:rPr>
              <a:t>The Search for a Route to the Pacific</a:t>
            </a:r>
          </a:p>
        </p:txBody>
      </p:sp>
      <p:sp>
        <p:nvSpPr>
          <p:cNvPr id="3" name="TextBox 2"/>
          <p:cNvSpPr txBox="1"/>
          <p:nvPr/>
        </p:nvSpPr>
        <p:spPr>
          <a:xfrm>
            <a:off x="279399" y="1045001"/>
            <a:ext cx="8760097" cy="4524315"/>
          </a:xfrm>
          <a:prstGeom prst="rect">
            <a:avLst/>
          </a:prstGeom>
          <a:noFill/>
        </p:spPr>
        <p:txBody>
          <a:bodyPr vert="horz" wrap="square" rtlCol="0">
            <a:spAutoFit/>
          </a:bodyPr>
          <a:lstStyle/>
          <a:p>
            <a:pPr algn="ctr"/>
            <a:r>
              <a:rPr lang="en-US" sz="2400" dirty="0"/>
              <a:t>Magellan Sets Sail</a:t>
            </a:r>
          </a:p>
          <a:p>
            <a:pPr marL="342900" indent="-342900">
              <a:buFont typeface="Arial" panose="020B0604020202020204" pitchFamily="34" charset="0"/>
              <a:buChar char="•"/>
            </a:pPr>
            <a:r>
              <a:rPr lang="en-US" sz="2400" dirty="0"/>
              <a:t>In 1519 Magellan sets out with 5 ships trying to reach the Pacific Ocean. Traveling down the coast of South America he will find a passage that will be known as the Straights of Magellan</a:t>
            </a:r>
          </a:p>
          <a:p>
            <a:pPr marL="342900" indent="-342900">
              <a:buFont typeface="Arial" panose="020B0604020202020204" pitchFamily="34" charset="0"/>
              <a:buChar char="•"/>
            </a:pPr>
            <a:r>
              <a:rPr lang="en-US" sz="2400" dirty="0"/>
              <a:t>They will end in Balboa’s South Sea and Magellan will rename it Pacific, from the Latin word meaning peaceful</a:t>
            </a:r>
          </a:p>
          <a:p>
            <a:pPr algn="ctr"/>
            <a:r>
              <a:rPr lang="en-US" sz="2400" dirty="0"/>
              <a:t>The Long Way Home</a:t>
            </a:r>
          </a:p>
          <a:p>
            <a:pPr marL="342900" indent="-342900">
              <a:buFont typeface="Arial" panose="020B0604020202020204" pitchFamily="34" charset="0"/>
              <a:buChar char="•"/>
            </a:pPr>
            <a:r>
              <a:rPr lang="en-US" sz="2400" dirty="0"/>
              <a:t>Magellan believed that 3 more weeks would leave them at the Spice Islands. He was wrong. 4 months later they reach the Philippines were Magellan is killed. </a:t>
            </a:r>
          </a:p>
          <a:p>
            <a:pPr marL="342900" indent="-342900">
              <a:buFont typeface="Arial" panose="020B0604020202020204" pitchFamily="34" charset="0"/>
              <a:buChar char="•"/>
            </a:pPr>
            <a:r>
              <a:rPr lang="en-US" sz="2400" dirty="0"/>
              <a:t>Sept 8, 1522 one ship with 18 sailors finally returns home to Spain. They will be the first people to circumnavigate the world</a:t>
            </a:r>
          </a:p>
        </p:txBody>
      </p:sp>
    </p:spTree>
    <p:extLst>
      <p:ext uri="{BB962C8B-B14F-4D97-AF65-F5344CB8AC3E}">
        <p14:creationId xmlns:p14="http://schemas.microsoft.com/office/powerpoint/2010/main" val="62039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314" y="233569"/>
            <a:ext cx="8751388" cy="461665"/>
          </a:xfrm>
          <a:prstGeom prst="rect">
            <a:avLst/>
          </a:prstGeom>
          <a:noFill/>
        </p:spPr>
        <p:txBody>
          <a:bodyPr vert="horz" wrap="square" rtlCol="0">
            <a:spAutoFit/>
          </a:bodyPr>
          <a:lstStyle/>
          <a:p>
            <a:pPr algn="ctr"/>
            <a:r>
              <a:rPr lang="en-US" sz="2400" b="1">
                <a:solidFill>
                  <a:srgbClr val="0072BC"/>
                </a:solidFill>
              </a:rPr>
              <a:t>The Search for a Route to the Pacific</a:t>
            </a:r>
          </a:p>
        </p:txBody>
      </p:sp>
      <p:pic>
        <p:nvPicPr>
          <p:cNvPr id="3" name="Picture 2" descr="HSWH_SC_L01_A0021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0999" y="809897"/>
            <a:ext cx="8649789" cy="5242560"/>
          </a:xfrm>
          <a:prstGeom prst="rect">
            <a:avLst/>
          </a:prstGeom>
        </p:spPr>
      </p:pic>
      <p:sp>
        <p:nvSpPr>
          <p:cNvPr id="4" name="TextBox 3"/>
          <p:cNvSpPr txBox="1"/>
          <p:nvPr/>
        </p:nvSpPr>
        <p:spPr>
          <a:xfrm>
            <a:off x="279400" y="6152969"/>
            <a:ext cx="8664302" cy="523220"/>
          </a:xfrm>
          <a:prstGeom prst="rect">
            <a:avLst/>
          </a:prstGeom>
          <a:noFill/>
        </p:spPr>
        <p:txBody>
          <a:bodyPr vert="horz" wrap="square" rtlCol="0">
            <a:spAutoFit/>
          </a:bodyPr>
          <a:lstStyle/>
          <a:p>
            <a:r>
              <a:rPr lang="en-US" sz="1400" dirty="0"/>
              <a:t>Months of careful planning, provisioning, and loading of supplies went into preparing for Magellan’s voyage. Even so, during the long voyage, regular stops for fresh food and water were required.</a:t>
            </a:r>
          </a:p>
        </p:txBody>
      </p:sp>
    </p:spTree>
    <p:extLst>
      <p:ext uri="{BB962C8B-B14F-4D97-AF65-F5344CB8AC3E}">
        <p14:creationId xmlns:p14="http://schemas.microsoft.com/office/powerpoint/2010/main" val="458757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16152"/>
            <a:ext cx="8664303" cy="461665"/>
          </a:xfrm>
          <a:prstGeom prst="rect">
            <a:avLst/>
          </a:prstGeom>
          <a:noFill/>
        </p:spPr>
        <p:txBody>
          <a:bodyPr vert="horz" wrap="square" rtlCol="0">
            <a:spAutoFit/>
          </a:bodyPr>
          <a:lstStyle/>
          <a:p>
            <a:pPr algn="ctr"/>
            <a:r>
              <a:rPr lang="en-US" sz="2400" b="1" dirty="0">
                <a:solidFill>
                  <a:srgbClr val="0072BC"/>
                </a:solidFill>
              </a:rPr>
              <a:t>The Search for a Route to the Pacific</a:t>
            </a:r>
          </a:p>
        </p:txBody>
      </p:sp>
      <p:pic>
        <p:nvPicPr>
          <p:cNvPr id="3" name="Picture 2" descr="HSWH_SC_L01_T0021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0999" y="783771"/>
            <a:ext cx="8649789" cy="5438866"/>
          </a:xfrm>
          <a:prstGeom prst="rect">
            <a:avLst/>
          </a:prstGeom>
        </p:spPr>
      </p:pic>
      <p:sp>
        <p:nvSpPr>
          <p:cNvPr id="4" name="TextBox 3"/>
          <p:cNvSpPr txBox="1"/>
          <p:nvPr/>
        </p:nvSpPr>
        <p:spPr>
          <a:xfrm>
            <a:off x="366485" y="6222637"/>
            <a:ext cx="8664303" cy="307777"/>
          </a:xfrm>
          <a:prstGeom prst="rect">
            <a:avLst/>
          </a:prstGeom>
          <a:noFill/>
        </p:spPr>
        <p:txBody>
          <a:bodyPr vert="horz" wrap="square" rtlCol="0">
            <a:spAutoFit/>
          </a:bodyPr>
          <a:lstStyle/>
          <a:p>
            <a:r>
              <a:rPr lang="en-US" sz="1400" dirty="0"/>
              <a:t>Analyze Charts Which explorers helped to find a western water route to Asia?</a:t>
            </a:r>
          </a:p>
        </p:txBody>
      </p:sp>
    </p:spTree>
    <p:extLst>
      <p:ext uri="{BB962C8B-B14F-4D97-AF65-F5344CB8AC3E}">
        <p14:creationId xmlns:p14="http://schemas.microsoft.com/office/powerpoint/2010/main" val="1367039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181318"/>
            <a:ext cx="8664303" cy="461665"/>
          </a:xfrm>
          <a:prstGeom prst="rect">
            <a:avLst/>
          </a:prstGeom>
          <a:noFill/>
        </p:spPr>
        <p:txBody>
          <a:bodyPr vert="horz" wrap="square" rtlCol="0">
            <a:spAutoFit/>
          </a:bodyPr>
          <a:lstStyle/>
          <a:p>
            <a:pPr algn="ctr"/>
            <a:r>
              <a:rPr lang="en-US" sz="2400" b="1" dirty="0">
                <a:solidFill>
                  <a:srgbClr val="0072BC"/>
                </a:solidFill>
              </a:rPr>
              <a:t>European Expansion in Africa</a:t>
            </a:r>
          </a:p>
        </p:txBody>
      </p:sp>
      <p:sp>
        <p:nvSpPr>
          <p:cNvPr id="3" name="TextBox 2"/>
          <p:cNvSpPr txBox="1"/>
          <p:nvPr/>
        </p:nvSpPr>
        <p:spPr>
          <a:xfrm>
            <a:off x="279399" y="657861"/>
            <a:ext cx="8664302" cy="6001643"/>
          </a:xfrm>
          <a:prstGeom prst="rect">
            <a:avLst/>
          </a:prstGeom>
          <a:noFill/>
        </p:spPr>
        <p:txBody>
          <a:bodyPr vert="horz" wrap="square" rtlCol="0">
            <a:spAutoFit/>
          </a:bodyPr>
          <a:lstStyle/>
          <a:p>
            <a:pPr algn="ctr"/>
            <a:r>
              <a:rPr lang="en-US" sz="2400" dirty="0"/>
              <a:t>The Dutch Settle Cape Town</a:t>
            </a:r>
          </a:p>
          <a:p>
            <a:pPr marL="342900" indent="-342900">
              <a:buFont typeface="Arial" panose="020B0604020202020204" pitchFamily="34" charset="0"/>
              <a:buChar char="•"/>
            </a:pPr>
            <a:r>
              <a:rPr lang="en-US" sz="2400" dirty="0"/>
              <a:t>In 1652 Dutch settlers began to arrive at the southern tip of Africa and built Cape Town the 1</a:t>
            </a:r>
            <a:r>
              <a:rPr lang="en-US" sz="2400" baseline="30000" dirty="0"/>
              <a:t>st</a:t>
            </a:r>
            <a:r>
              <a:rPr lang="en-US" sz="2400" dirty="0"/>
              <a:t> permanent European settlement in Africa. </a:t>
            </a:r>
          </a:p>
          <a:p>
            <a:pPr marL="342900" indent="-342900">
              <a:buFont typeface="Arial" panose="020B0604020202020204" pitchFamily="34" charset="0"/>
              <a:buChar char="•"/>
            </a:pPr>
            <a:r>
              <a:rPr lang="en-US" sz="2400" dirty="0"/>
              <a:t>Dutch farmers were called Boers settled around Cape Town, they had Calvinist belief that they were the chosen of God</a:t>
            </a:r>
          </a:p>
          <a:p>
            <a:pPr marL="342900" indent="-342900">
              <a:buFont typeface="Arial" panose="020B0604020202020204" pitchFamily="34" charset="0"/>
              <a:buChar char="•"/>
            </a:pPr>
            <a:r>
              <a:rPr lang="en-US" sz="2400" dirty="0"/>
              <a:t>Believed Africans inferior, so they ousted, enslaved or killed them</a:t>
            </a:r>
          </a:p>
          <a:p>
            <a:pPr marL="342900" indent="-342900">
              <a:buFont typeface="Arial" panose="020B0604020202020204" pitchFamily="34" charset="0"/>
              <a:buChar char="•"/>
            </a:pPr>
            <a:r>
              <a:rPr lang="en-US" sz="2400" dirty="0"/>
              <a:t>By 1700’s they will migrate north with ivory hunters and will fight the Zulus who they encounter</a:t>
            </a:r>
          </a:p>
          <a:p>
            <a:pPr algn="ctr"/>
            <a:r>
              <a:rPr lang="en-US" sz="2400" dirty="0"/>
              <a:t>The British and French Explore</a:t>
            </a:r>
          </a:p>
          <a:p>
            <a:pPr marL="342900" indent="-342900">
              <a:buFont typeface="Arial" panose="020B0604020202020204" pitchFamily="34" charset="0"/>
              <a:buChar char="•"/>
            </a:pPr>
            <a:r>
              <a:rPr lang="en-US" sz="2400" dirty="0"/>
              <a:t>By mid 1600’s Brits and French have reached Senegal, French establish a fort by 1700’s. By late 1700’s stories of Brits searching for the source of the Nile River will spark an interest in exploring Africa. In 1788 Brits establish African Association, an organization that sponsors explorers to Africa. Next century European exploration of Africa will explode </a:t>
            </a:r>
          </a:p>
        </p:txBody>
      </p:sp>
    </p:spTree>
    <p:extLst>
      <p:ext uri="{BB962C8B-B14F-4D97-AF65-F5344CB8AC3E}">
        <p14:creationId xmlns:p14="http://schemas.microsoft.com/office/powerpoint/2010/main" val="689456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European Expansion in Africa</a:t>
            </a:r>
          </a:p>
        </p:txBody>
      </p:sp>
      <p:pic>
        <p:nvPicPr>
          <p:cNvPr id="3" name="Picture 2" descr="HSWH_SC_L01_R115834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a:t>In the late 1600s, the Dutch colony at Cape Town was busy with arriving and departing ships.</a:t>
            </a:r>
          </a:p>
        </p:txBody>
      </p:sp>
    </p:spTree>
    <p:extLst>
      <p:ext uri="{BB962C8B-B14F-4D97-AF65-F5344CB8AC3E}">
        <p14:creationId xmlns:p14="http://schemas.microsoft.com/office/powerpoint/2010/main" val="1920046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Causes of European Exploration</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Which was a major cause of European exploration?</a:t>
            </a:r>
          </a:p>
          <a:p>
            <a:endParaRPr lang="en-US" sz="1600"/>
          </a:p>
          <a:p>
            <a:r>
              <a:rPr lang="en-US" sz="1600"/>
              <a:t>A.  the need to reduce Europe’s population</a:t>
            </a:r>
          </a:p>
          <a:p>
            <a:r>
              <a:rPr lang="en-US" sz="1600"/>
              <a:t>B.  a desire for direct access to spices</a:t>
            </a:r>
          </a:p>
          <a:p>
            <a:r>
              <a:rPr lang="en-US" sz="1600"/>
              <a:t>C.  the need to limit the growth of Arab empires</a:t>
            </a:r>
          </a:p>
          <a:p>
            <a:r>
              <a:rPr lang="en-US" sz="1600"/>
              <a:t>D.  a desire for better fishing grounds</a:t>
            </a:r>
          </a:p>
        </p:txBody>
      </p:sp>
    </p:spTree>
    <p:extLst>
      <p:ext uri="{BB962C8B-B14F-4D97-AF65-F5344CB8AC3E}">
        <p14:creationId xmlns:p14="http://schemas.microsoft.com/office/powerpoint/2010/main" val="871693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Portugal Explores the Seas</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Portuguese explorers created a trading empire by</a:t>
            </a:r>
          </a:p>
          <a:p>
            <a:endParaRPr lang="en-US" sz="1600"/>
          </a:p>
          <a:p>
            <a:r>
              <a:rPr lang="en-US" sz="1600"/>
              <a:t>A.  negotiating agreements with local leaders.</a:t>
            </a:r>
          </a:p>
          <a:p>
            <a:r>
              <a:rPr lang="en-US" sz="1600"/>
              <a:t>B.  marrying local women and building settlements.</a:t>
            </a:r>
          </a:p>
          <a:p>
            <a:r>
              <a:rPr lang="en-US" sz="1600"/>
              <a:t>C.  discovering a sea route around Africa to India.</a:t>
            </a:r>
          </a:p>
          <a:p>
            <a:r>
              <a:rPr lang="en-US" sz="1600"/>
              <a:t>D.  discovering new inland trading opportunities.</a:t>
            </a:r>
          </a:p>
        </p:txBody>
      </p:sp>
    </p:spTree>
    <p:extLst>
      <p:ext uri="{BB962C8B-B14F-4D97-AF65-F5344CB8AC3E}">
        <p14:creationId xmlns:p14="http://schemas.microsoft.com/office/powerpoint/2010/main" val="1794760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Columbus Searches for a Route to Asia</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How did Spain benefit from the Treaty of Tordesillas and Line of Demarcation?</a:t>
            </a:r>
          </a:p>
          <a:p>
            <a:endParaRPr lang="en-US" sz="1600"/>
          </a:p>
          <a:p>
            <a:r>
              <a:rPr lang="en-US" sz="1600"/>
              <a:t>A.  Spain won exploration and trading rights over half of the non-European world.</a:t>
            </a:r>
          </a:p>
          <a:p>
            <a:r>
              <a:rPr lang="en-US" sz="1600"/>
              <a:t>B.  Portugal had to surrender its African forts.</a:t>
            </a:r>
          </a:p>
          <a:p>
            <a:r>
              <a:rPr lang="en-US" sz="1600"/>
              <a:t>C.  Spain gained territory in Europe.</a:t>
            </a:r>
          </a:p>
          <a:p>
            <a:r>
              <a:rPr lang="en-US" sz="1600"/>
              <a:t>D.  Spain no longer had close ties to the Catholic Church.</a:t>
            </a:r>
          </a:p>
        </p:txBody>
      </p:sp>
    </p:spTree>
    <p:extLst>
      <p:ext uri="{BB962C8B-B14F-4D97-AF65-F5344CB8AC3E}">
        <p14:creationId xmlns:p14="http://schemas.microsoft.com/office/powerpoint/2010/main" val="253359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Key Terms</a:t>
            </a:r>
          </a:p>
        </p:txBody>
      </p:sp>
      <p:sp>
        <p:nvSpPr>
          <p:cNvPr id="5" name="TextBox 4"/>
          <p:cNvSpPr txBox="1"/>
          <p:nvPr/>
        </p:nvSpPr>
        <p:spPr>
          <a:xfrm>
            <a:off x="279400" y="2032000"/>
            <a:ext cx="7620000" cy="3293209"/>
          </a:xfrm>
          <a:prstGeom prst="rect">
            <a:avLst/>
          </a:prstGeom>
          <a:noFill/>
        </p:spPr>
        <p:txBody>
          <a:bodyPr vert="horz" rtlCol="0">
            <a:spAutoFit/>
          </a:bodyPr>
          <a:lstStyle/>
          <a:p>
            <a:pPr marL="342900" indent="-342900">
              <a:buChar char="•"/>
            </a:pPr>
            <a:r>
              <a:rPr lang="en-US" sz="1600"/>
              <a:t>Moluccas,</a:t>
            </a:r>
          </a:p>
          <a:p>
            <a:pPr marL="342900" indent="-342900">
              <a:buChar char="•"/>
            </a:pPr>
            <a:r>
              <a:rPr lang="en-US" sz="1600"/>
              <a:t>Prince Henry,</a:t>
            </a:r>
          </a:p>
          <a:p>
            <a:pPr marL="342900" indent="-342900">
              <a:buChar char="•"/>
            </a:pPr>
            <a:r>
              <a:rPr lang="en-US" sz="1600"/>
              <a:t>cartographers,</a:t>
            </a:r>
          </a:p>
          <a:p>
            <a:pPr marL="342900" indent="-342900">
              <a:buChar char="•"/>
            </a:pPr>
            <a:r>
              <a:rPr lang="en-US" sz="1600"/>
              <a:t>Mombasa</a:t>
            </a:r>
          </a:p>
          <a:p>
            <a:pPr marL="342900" indent="-342900">
              <a:buChar char="•"/>
            </a:pPr>
            <a:r>
              <a:rPr lang="en-US" sz="1600"/>
              <a:t>Malindi,</a:t>
            </a:r>
          </a:p>
          <a:p>
            <a:pPr marL="342900" indent="-342900">
              <a:buChar char="•"/>
            </a:pPr>
            <a:r>
              <a:rPr lang="en-US" sz="1600"/>
              <a:t>Vasco da Gama</a:t>
            </a:r>
          </a:p>
          <a:p>
            <a:pPr marL="342900" indent="-342900">
              <a:buChar char="•"/>
            </a:pPr>
            <a:r>
              <a:rPr lang="en-US" sz="1600"/>
              <a:t>Christopher Columbus,</a:t>
            </a:r>
          </a:p>
          <a:p>
            <a:pPr marL="342900" indent="-342900">
              <a:buChar char="•"/>
            </a:pPr>
            <a:r>
              <a:rPr lang="en-US" sz="1600"/>
              <a:t>Treaty of Tordesillas</a:t>
            </a:r>
          </a:p>
          <a:p>
            <a:pPr marL="342900" indent="-342900">
              <a:buChar char="•"/>
            </a:pPr>
            <a:r>
              <a:rPr lang="en-US" sz="1600"/>
              <a:t>Line of Demarcation,</a:t>
            </a:r>
          </a:p>
          <a:p>
            <a:pPr marL="342900" indent="-342900">
              <a:buChar char="•"/>
            </a:pPr>
            <a:r>
              <a:rPr lang="en-US" sz="1600"/>
              <a:t>Ferdinand Magellan</a:t>
            </a:r>
          </a:p>
          <a:p>
            <a:pPr marL="342900" indent="-342900">
              <a:buChar char="•"/>
            </a:pPr>
            <a:r>
              <a:rPr lang="en-US" sz="1600"/>
              <a:t>circumnavigate,</a:t>
            </a:r>
          </a:p>
          <a:p>
            <a:pPr marL="342900" indent="-342900">
              <a:buChar char="•"/>
            </a:pPr>
            <a:r>
              <a:rPr lang="en-US" sz="1600"/>
              <a:t>Cape Town,</a:t>
            </a:r>
          </a:p>
          <a:p>
            <a:pPr marL="342900" indent="-342900">
              <a:buChar char="•"/>
            </a:pPr>
            <a:r>
              <a:rPr lang="en-US" sz="1600"/>
              <a:t>Boers,</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New Global Connections (1415-1796)</a:t>
            </a:r>
            <a:r>
              <a:rPr lang="en-US" sz="2400" dirty="0">
                <a:solidFill>
                  <a:srgbClr val="DA0202"/>
                </a:solidFill>
              </a:rPr>
              <a:t> </a:t>
            </a:r>
          </a:p>
          <a:p>
            <a:r>
              <a:rPr lang="en-US" sz="2400" b="1" dirty="0"/>
              <a:t>Topic 5 Lesson 1 </a:t>
            </a:r>
            <a:r>
              <a:rPr lang="en-US" sz="2400" dirty="0"/>
              <a:t>Europeans Explore Overseas </a:t>
            </a:r>
          </a:p>
        </p:txBody>
      </p:sp>
    </p:spTree>
    <p:extLst>
      <p:ext uri="{BB962C8B-B14F-4D97-AF65-F5344CB8AC3E}">
        <p14:creationId xmlns:p14="http://schemas.microsoft.com/office/powerpoint/2010/main" val="3616915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Search for a Route to the Pacific</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How did Balboa’s discovery affect European exploration?</a:t>
            </a:r>
          </a:p>
          <a:p>
            <a:endParaRPr lang="en-US" sz="1600"/>
          </a:p>
          <a:p>
            <a:r>
              <a:rPr lang="en-US" sz="1600"/>
              <a:t>A.  It allowed explorers to form alliances with Native American groups in the Caribbean.</a:t>
            </a:r>
          </a:p>
          <a:p>
            <a:r>
              <a:rPr lang="en-US" sz="1600"/>
              <a:t>B.  It encouraged explorers to seek a direct sea route to the Pacific and the East Indies.</a:t>
            </a:r>
          </a:p>
          <a:p>
            <a:r>
              <a:rPr lang="en-US" sz="1600"/>
              <a:t>C.  It discouraged explorers from searching for a northwest passage to the East Indies.</a:t>
            </a:r>
          </a:p>
          <a:p>
            <a:r>
              <a:rPr lang="en-US" sz="1600"/>
              <a:t>D.  It challenged explorers to find a shorter route past the Cape of Good Hope to India.</a:t>
            </a:r>
          </a:p>
        </p:txBody>
      </p:sp>
    </p:spTree>
    <p:extLst>
      <p:ext uri="{BB962C8B-B14F-4D97-AF65-F5344CB8AC3E}">
        <p14:creationId xmlns:p14="http://schemas.microsoft.com/office/powerpoint/2010/main" val="249168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European Expansion in Africa</a:t>
            </a:r>
          </a:p>
        </p:txBody>
      </p:sp>
      <p:sp>
        <p:nvSpPr>
          <p:cNvPr id="3" name="TextBox 2"/>
          <p:cNvSpPr txBox="1"/>
          <p:nvPr/>
        </p:nvSpPr>
        <p:spPr>
          <a:xfrm>
            <a:off x="279400" y="1460500"/>
            <a:ext cx="7620000" cy="2062103"/>
          </a:xfrm>
          <a:prstGeom prst="rect">
            <a:avLst/>
          </a:prstGeom>
          <a:noFill/>
        </p:spPr>
        <p:txBody>
          <a:bodyPr vert="horz" rtlCol="0">
            <a:spAutoFit/>
          </a:bodyPr>
          <a:lstStyle/>
          <a:p>
            <a:r>
              <a:rPr lang="en-US" sz="1600"/>
              <a:t>Which describes the main reason why European powers expanded their presence in Africa?</a:t>
            </a:r>
          </a:p>
          <a:p>
            <a:endParaRPr lang="en-US" sz="1600"/>
          </a:p>
          <a:p>
            <a:r>
              <a:rPr lang="en-US" sz="1600"/>
              <a:t>A.  to explore African rivers and learn about African plants and animals</a:t>
            </a:r>
          </a:p>
          <a:p>
            <a:r>
              <a:rPr lang="en-US" sz="1600"/>
              <a:t>B.  to cooperate with other European powers to spread Christianity throughout Africa</a:t>
            </a:r>
          </a:p>
          <a:p>
            <a:r>
              <a:rPr lang="en-US" sz="1600"/>
              <a:t>C.  to expand their trade in Africa, the Indian Ocean, and India</a:t>
            </a:r>
          </a:p>
          <a:p>
            <a:r>
              <a:rPr lang="en-US" sz="1600"/>
              <a:t>D.  to make agreements with African leaders to work and trade together with Arab traders</a:t>
            </a:r>
          </a:p>
        </p:txBody>
      </p:sp>
    </p:spTree>
    <p:extLst>
      <p:ext uri="{BB962C8B-B14F-4D97-AF65-F5344CB8AC3E}">
        <p14:creationId xmlns:p14="http://schemas.microsoft.com/office/powerpoint/2010/main" val="31428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8540750" cy="2308324"/>
          </a:xfrm>
          <a:prstGeom prst="rect">
            <a:avLst/>
          </a:prstGeom>
          <a:noFill/>
        </p:spPr>
        <p:txBody>
          <a:bodyPr vert="horz" wrap="square" rtlCol="0">
            <a:spAutoFit/>
          </a:bodyPr>
          <a:lstStyle/>
          <a:p>
            <a:pPr marL="342900" indent="-342900">
              <a:buChar char="•"/>
            </a:pPr>
            <a:r>
              <a:rPr lang="en-US" sz="2400" dirty="0"/>
              <a:t>Understand the major causes of European exploration.</a:t>
            </a:r>
          </a:p>
          <a:p>
            <a:pPr marL="342900" indent="-342900">
              <a:buChar char="•"/>
            </a:pPr>
            <a:r>
              <a:rPr lang="en-US" sz="2400" dirty="0"/>
              <a:t>Analyze early Portuguese and Spanish explorations and expansion.</a:t>
            </a:r>
          </a:p>
          <a:p>
            <a:pPr marL="342900" indent="-342900">
              <a:buChar char="•"/>
            </a:pPr>
            <a:r>
              <a:rPr lang="en-US" sz="2400" dirty="0"/>
              <a:t>Describe how the Portuguese established footholds on Africa’s coasts.</a:t>
            </a:r>
          </a:p>
          <a:p>
            <a:pPr marL="342900" indent="-342900">
              <a:buChar char="•"/>
            </a:pPr>
            <a:r>
              <a:rPr lang="en-US" sz="2400" dirty="0"/>
              <a:t>Describe European searches for a direct route to Asia.</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New Global Connections (1415-1796)</a:t>
            </a:r>
            <a:r>
              <a:rPr lang="en-US" sz="2400" dirty="0">
                <a:solidFill>
                  <a:srgbClr val="DA0202"/>
                </a:solidFill>
              </a:rPr>
              <a:t> </a:t>
            </a:r>
          </a:p>
          <a:p>
            <a:r>
              <a:rPr lang="en-US" sz="2400" b="1" dirty="0"/>
              <a:t>Topic 5 Lesson 1 </a:t>
            </a:r>
            <a:r>
              <a:rPr lang="en-US" sz="2400" dirty="0"/>
              <a:t>Europeans Explore Overseas </a:t>
            </a:r>
          </a:p>
        </p:txBody>
      </p:sp>
    </p:spTree>
    <p:extLst>
      <p:ext uri="{BB962C8B-B14F-4D97-AF65-F5344CB8AC3E}">
        <p14:creationId xmlns:p14="http://schemas.microsoft.com/office/powerpoint/2010/main" val="237428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4"/>
            <a:ext cx="8655050" cy="461665"/>
          </a:xfrm>
          <a:prstGeom prst="rect">
            <a:avLst/>
          </a:prstGeom>
          <a:noFill/>
        </p:spPr>
        <p:txBody>
          <a:bodyPr vert="horz" wrap="square" rtlCol="0">
            <a:spAutoFit/>
          </a:bodyPr>
          <a:lstStyle/>
          <a:p>
            <a:pPr algn="ctr"/>
            <a:r>
              <a:rPr lang="en-US" sz="2400" b="1" dirty="0">
                <a:solidFill>
                  <a:srgbClr val="0072BC"/>
                </a:solidFill>
              </a:rPr>
              <a:t>Causes of European Exploration</a:t>
            </a:r>
          </a:p>
        </p:txBody>
      </p:sp>
      <p:sp>
        <p:nvSpPr>
          <p:cNvPr id="3" name="TextBox 2"/>
          <p:cNvSpPr txBox="1"/>
          <p:nvPr/>
        </p:nvSpPr>
        <p:spPr>
          <a:xfrm>
            <a:off x="279400" y="634999"/>
            <a:ext cx="8731250" cy="6001643"/>
          </a:xfrm>
          <a:prstGeom prst="rect">
            <a:avLst/>
          </a:prstGeom>
          <a:noFill/>
        </p:spPr>
        <p:txBody>
          <a:bodyPr vert="horz" wrap="square" rtlCol="0">
            <a:spAutoFit/>
          </a:bodyPr>
          <a:lstStyle/>
          <a:p>
            <a:pPr algn="ctr"/>
            <a:r>
              <a:rPr lang="en-US" sz="2400" dirty="0"/>
              <a:t>European Trade with Asia</a:t>
            </a:r>
          </a:p>
          <a:p>
            <a:pPr marL="342900" indent="-342900">
              <a:buFont typeface="Arial" panose="020B0604020202020204" pitchFamily="34" charset="0"/>
              <a:buChar char="•"/>
            </a:pPr>
            <a:r>
              <a:rPr lang="en-US" sz="2400" dirty="0"/>
              <a:t>After the Black Death and the breakup of the Mongol Empire disrupts trade with Asia it will return with Europe’s population growth</a:t>
            </a:r>
          </a:p>
          <a:p>
            <a:pPr marL="342900" indent="-342900">
              <a:buFont typeface="Arial" panose="020B0604020202020204" pitchFamily="34" charset="0"/>
              <a:buChar char="•"/>
            </a:pPr>
            <a:r>
              <a:rPr lang="en-US" sz="2400" dirty="0"/>
              <a:t>Moluccas islands will be named the Spice islands for producing cloves, cinnamon, and pepper. They are in Indonesia</a:t>
            </a:r>
          </a:p>
          <a:p>
            <a:pPr algn="ctr"/>
            <a:r>
              <a:rPr lang="en-US" sz="2400" dirty="0"/>
              <a:t>The Drive to Explore</a:t>
            </a:r>
          </a:p>
          <a:p>
            <a:pPr marL="342900" indent="-342900">
              <a:buFont typeface="Arial" panose="020B0604020202020204" pitchFamily="34" charset="0"/>
              <a:buChar char="•"/>
            </a:pPr>
            <a:r>
              <a:rPr lang="en-US" sz="2400" dirty="0"/>
              <a:t>Europeans want to explore to cut out Muslim and Italian middle men to gain riches for themselves, convert others to Christianity, and to learn about other places in true Ren fashion</a:t>
            </a:r>
          </a:p>
          <a:p>
            <a:pPr algn="ctr"/>
            <a:r>
              <a:rPr lang="en-US" sz="2400" dirty="0"/>
              <a:t>Improved Technology</a:t>
            </a:r>
          </a:p>
          <a:p>
            <a:pPr marL="342900" indent="-342900">
              <a:buFont typeface="Arial" panose="020B0604020202020204" pitchFamily="34" charset="0"/>
              <a:buChar char="•"/>
            </a:pPr>
            <a:r>
              <a:rPr lang="en-US" sz="2400" dirty="0"/>
              <a:t>Cartographers will make better maps and sea charts</a:t>
            </a:r>
          </a:p>
          <a:p>
            <a:pPr marL="342900" indent="-342900">
              <a:buFont typeface="Arial" panose="020B0604020202020204" pitchFamily="34" charset="0"/>
              <a:buChar char="•"/>
            </a:pPr>
            <a:r>
              <a:rPr lang="en-US" sz="2400" dirty="0"/>
              <a:t>The astrolabe, invented by the Greeks, will be perfected by the Arabs to be used to calculate latitude at sea</a:t>
            </a:r>
          </a:p>
          <a:p>
            <a:pPr marL="342900" indent="-342900">
              <a:buFont typeface="Arial" panose="020B0604020202020204" pitchFamily="34" charset="0"/>
              <a:buChar char="•"/>
            </a:pPr>
            <a:r>
              <a:rPr lang="en-US" sz="2400" dirty="0"/>
              <a:t>Portuguese will invent caravels, combining European ships with Arab sails and Chinese mast number. They will also have cannons</a:t>
            </a:r>
          </a:p>
        </p:txBody>
      </p:sp>
    </p:spTree>
    <p:extLst>
      <p:ext uri="{BB962C8B-B14F-4D97-AF65-F5344CB8AC3E}">
        <p14:creationId xmlns:p14="http://schemas.microsoft.com/office/powerpoint/2010/main" val="323504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36835"/>
            <a:ext cx="8674100" cy="461665"/>
          </a:xfrm>
          <a:prstGeom prst="rect">
            <a:avLst/>
          </a:prstGeom>
          <a:noFill/>
        </p:spPr>
        <p:txBody>
          <a:bodyPr vert="horz" wrap="square" rtlCol="0">
            <a:spAutoFit/>
          </a:bodyPr>
          <a:lstStyle/>
          <a:p>
            <a:pPr algn="ctr"/>
            <a:r>
              <a:rPr lang="en-US" sz="2400" b="1" dirty="0">
                <a:solidFill>
                  <a:srgbClr val="0072BC"/>
                </a:solidFill>
              </a:rPr>
              <a:t>Causes of European Exploration</a:t>
            </a:r>
          </a:p>
        </p:txBody>
      </p:sp>
      <p:pic>
        <p:nvPicPr>
          <p:cNvPr id="3" name="Picture 2" descr="HSWH_SC_L01_M00210_FUL.png"/>
          <p:cNvPicPr>
            <a:picLocks/>
          </p:cNvPicPr>
          <p:nvPr/>
        </p:nvPicPr>
        <p:blipFill>
          <a:blip r:embed="rId2">
            <a:extLst>
              <a:ext uri="{28A0092B-C50C-407E-A947-70E740481C1C}">
                <a14:useLocalDpi xmlns:a14="http://schemas.microsoft.com/office/drawing/2010/main" val="0"/>
              </a:ext>
            </a:extLst>
          </a:blip>
          <a:stretch>
            <a:fillRect/>
          </a:stretch>
        </p:blipFill>
        <p:spPr>
          <a:xfrm>
            <a:off x="279400" y="857250"/>
            <a:ext cx="8674100" cy="5181600"/>
          </a:xfrm>
          <a:prstGeom prst="rect">
            <a:avLst/>
          </a:prstGeom>
        </p:spPr>
      </p:pic>
      <p:sp>
        <p:nvSpPr>
          <p:cNvPr id="4" name="TextBox 3"/>
          <p:cNvSpPr txBox="1"/>
          <p:nvPr/>
        </p:nvSpPr>
        <p:spPr>
          <a:xfrm>
            <a:off x="279400" y="6178550"/>
            <a:ext cx="8674100" cy="523220"/>
          </a:xfrm>
          <a:prstGeom prst="rect">
            <a:avLst/>
          </a:prstGeom>
          <a:noFill/>
        </p:spPr>
        <p:txBody>
          <a:bodyPr vert="horz" wrap="square" rtlCol="0">
            <a:spAutoFit/>
          </a:bodyPr>
          <a:lstStyle/>
          <a:p>
            <a:r>
              <a:rPr lang="en-US" sz="1400" dirty="0"/>
              <a:t>Analyze Maps Portugal led the way in exploring the world by ship. Spain and other countries soon followed. How did Magellan’s route to Asia differ from the routes of other explorers?</a:t>
            </a:r>
          </a:p>
        </p:txBody>
      </p:sp>
    </p:spTree>
    <p:extLst>
      <p:ext uri="{BB962C8B-B14F-4D97-AF65-F5344CB8AC3E}">
        <p14:creationId xmlns:p14="http://schemas.microsoft.com/office/powerpoint/2010/main" val="121765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Causes of European Exploration</a:t>
            </a:r>
          </a:p>
        </p:txBody>
      </p:sp>
      <p:pic>
        <p:nvPicPr>
          <p:cNvPr id="3" name="Picture 2" descr="HSWH_SC_L01_R115811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a:t>In this illustration from the 1400s, a French trader samples pepper harvested by workers.</a:t>
            </a:r>
          </a:p>
        </p:txBody>
      </p:sp>
    </p:spTree>
    <p:extLst>
      <p:ext uri="{BB962C8B-B14F-4D97-AF65-F5344CB8AC3E}">
        <p14:creationId xmlns:p14="http://schemas.microsoft.com/office/powerpoint/2010/main" val="3806757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54000"/>
            <a:ext cx="8712200" cy="461665"/>
          </a:xfrm>
          <a:prstGeom prst="rect">
            <a:avLst/>
          </a:prstGeom>
          <a:noFill/>
        </p:spPr>
        <p:txBody>
          <a:bodyPr vert="horz" wrap="square" rtlCol="0">
            <a:spAutoFit/>
          </a:bodyPr>
          <a:lstStyle/>
          <a:p>
            <a:pPr algn="ctr"/>
            <a:r>
              <a:rPr lang="en-US" sz="2400" b="1">
                <a:solidFill>
                  <a:srgbClr val="0072BC"/>
                </a:solidFill>
              </a:rPr>
              <a:t>Portugal Explores the Seas</a:t>
            </a:r>
          </a:p>
        </p:txBody>
      </p:sp>
      <p:sp>
        <p:nvSpPr>
          <p:cNvPr id="3" name="TextBox 2"/>
          <p:cNvSpPr txBox="1"/>
          <p:nvPr/>
        </p:nvSpPr>
        <p:spPr>
          <a:xfrm>
            <a:off x="279400" y="715665"/>
            <a:ext cx="8712200" cy="6001643"/>
          </a:xfrm>
          <a:prstGeom prst="rect">
            <a:avLst/>
          </a:prstGeom>
          <a:noFill/>
        </p:spPr>
        <p:txBody>
          <a:bodyPr vert="horz" wrap="square" rtlCol="0">
            <a:spAutoFit/>
          </a:bodyPr>
          <a:lstStyle/>
          <a:p>
            <a:pPr algn="ctr"/>
            <a:r>
              <a:rPr lang="en-US" sz="2400" dirty="0"/>
              <a:t>The African Coast Mapped</a:t>
            </a:r>
          </a:p>
          <a:p>
            <a:pPr marL="342900" indent="-342900">
              <a:buFont typeface="Arial" panose="020B0604020202020204" pitchFamily="34" charset="0"/>
              <a:buChar char="•"/>
            </a:pPr>
            <a:r>
              <a:rPr lang="en-US" sz="2400" dirty="0"/>
              <a:t>Prince Henry wanted to explore Africa because he wanted to convert Africans to Christianity, find the source of Muslim gold, and find an easier way to reach Asia </a:t>
            </a:r>
          </a:p>
          <a:p>
            <a:pPr algn="ctr"/>
            <a:r>
              <a:rPr lang="en-US" sz="2400" dirty="0"/>
              <a:t>Portuguese Footholds in Africa</a:t>
            </a:r>
          </a:p>
          <a:p>
            <a:pPr marL="342900" indent="-342900">
              <a:buFont typeface="Arial" panose="020B0604020202020204" pitchFamily="34" charset="0"/>
              <a:buChar char="•"/>
            </a:pPr>
            <a:r>
              <a:rPr lang="en-US" sz="2400" dirty="0"/>
              <a:t>They set up forts and trading posts to resupply ships and trade</a:t>
            </a:r>
          </a:p>
          <a:p>
            <a:pPr marL="342900" indent="-342900">
              <a:buFont typeface="Arial" panose="020B0604020202020204" pitchFamily="34" charset="0"/>
              <a:buChar char="•"/>
            </a:pPr>
            <a:r>
              <a:rPr lang="en-US" sz="2400" dirty="0"/>
              <a:t>They will attack Mombasa and Malindi, getting rid of Arabs and controlling the East Africa trade network for themselves</a:t>
            </a:r>
          </a:p>
          <a:p>
            <a:pPr marL="342900" indent="-342900">
              <a:buFont typeface="Arial" panose="020B0604020202020204" pitchFamily="34" charset="0"/>
              <a:buChar char="•"/>
            </a:pPr>
            <a:r>
              <a:rPr lang="en-US" sz="2400" dirty="0"/>
              <a:t>1488 </a:t>
            </a:r>
            <a:r>
              <a:rPr lang="en-US" sz="2400" dirty="0" err="1"/>
              <a:t>Bartholomeu</a:t>
            </a:r>
            <a:r>
              <a:rPr lang="en-US" sz="2400" dirty="0"/>
              <a:t> Dias will round the southern tip of Africa</a:t>
            </a:r>
          </a:p>
          <a:p>
            <a:pPr algn="ctr"/>
            <a:r>
              <a:rPr lang="en-US" sz="2400" dirty="0"/>
              <a:t>Beyond Africa: Reaching India</a:t>
            </a:r>
          </a:p>
          <a:p>
            <a:pPr marL="342900" indent="-342900">
              <a:buFont typeface="Arial" panose="020B0604020202020204" pitchFamily="34" charset="0"/>
              <a:buChar char="•"/>
            </a:pPr>
            <a:r>
              <a:rPr lang="en-US" sz="2400" dirty="0"/>
              <a:t>1497 Vasco da Gama will go around the Cape of Good Hope and head to Calicut (India). He will lose half his ships on the way home but the profit he makes off his cargo will allow him to buy a new fleet. In 1502 he makes a treaty with the ruler of Calicut and leaves Portuguese merchants to buy goods when prices are low and store them for when the fleet comes back for them.</a:t>
            </a:r>
          </a:p>
        </p:txBody>
      </p:sp>
    </p:spTree>
    <p:extLst>
      <p:ext uri="{BB962C8B-B14F-4D97-AF65-F5344CB8AC3E}">
        <p14:creationId xmlns:p14="http://schemas.microsoft.com/office/powerpoint/2010/main" val="400050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Portugal Explores the Seas</a:t>
            </a:r>
          </a:p>
        </p:txBody>
      </p:sp>
      <p:pic>
        <p:nvPicPr>
          <p:cNvPr id="3" name="Picture 2" descr="HSWH_SC_L01_R115812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Prince Henry examines a chart with his men, as depicted by modern Portuguese artist Adriano de Sousa Lopes.</a:t>
            </a:r>
          </a:p>
        </p:txBody>
      </p:sp>
    </p:spTree>
    <p:extLst>
      <p:ext uri="{BB962C8B-B14F-4D97-AF65-F5344CB8AC3E}">
        <p14:creationId xmlns:p14="http://schemas.microsoft.com/office/powerpoint/2010/main" val="394275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731" y="173335"/>
            <a:ext cx="8690429" cy="461665"/>
          </a:xfrm>
          <a:prstGeom prst="rect">
            <a:avLst/>
          </a:prstGeom>
          <a:noFill/>
        </p:spPr>
        <p:txBody>
          <a:bodyPr vert="horz" wrap="square" rtlCol="0">
            <a:spAutoFit/>
          </a:bodyPr>
          <a:lstStyle/>
          <a:p>
            <a:pPr algn="ctr"/>
            <a:r>
              <a:rPr lang="en-US" sz="2400" b="1" dirty="0">
                <a:solidFill>
                  <a:srgbClr val="0072BC"/>
                </a:solidFill>
              </a:rPr>
              <a:t>Columbus Searches for a Route to Asia</a:t>
            </a:r>
          </a:p>
        </p:txBody>
      </p:sp>
      <p:sp>
        <p:nvSpPr>
          <p:cNvPr id="3" name="TextBox 2"/>
          <p:cNvSpPr txBox="1"/>
          <p:nvPr/>
        </p:nvSpPr>
        <p:spPr>
          <a:xfrm>
            <a:off x="244565" y="726440"/>
            <a:ext cx="8733972" cy="6001643"/>
          </a:xfrm>
          <a:prstGeom prst="rect">
            <a:avLst/>
          </a:prstGeom>
          <a:noFill/>
        </p:spPr>
        <p:txBody>
          <a:bodyPr vert="horz" wrap="square" rtlCol="0">
            <a:spAutoFit/>
          </a:bodyPr>
          <a:lstStyle/>
          <a:p>
            <a:pPr algn="ctr"/>
            <a:r>
              <a:rPr lang="en-US" sz="2400" dirty="0"/>
              <a:t>Reaching Faraway Lands</a:t>
            </a:r>
          </a:p>
          <a:p>
            <a:pPr marL="342900" indent="-342900">
              <a:buFont typeface="Arial" panose="020B0604020202020204" pitchFamily="34" charset="0"/>
              <a:buChar char="•"/>
            </a:pPr>
            <a:r>
              <a:rPr lang="en-US" sz="2400" dirty="0"/>
              <a:t>Columbus convinces Ferdinand and Isabella to sponsor him and they agree in the hope of bringing wealth and prestige to Spain</a:t>
            </a:r>
          </a:p>
          <a:p>
            <a:pPr marL="342900" indent="-342900">
              <a:buFont typeface="Arial" panose="020B0604020202020204" pitchFamily="34" charset="0"/>
              <a:buChar char="•"/>
            </a:pPr>
            <a:r>
              <a:rPr lang="en-US" sz="2400" dirty="0"/>
              <a:t>He discovers “The Indies” and returns home to a hero’s welcome</a:t>
            </a:r>
          </a:p>
          <a:p>
            <a:pPr marL="342900" indent="-342900">
              <a:buFont typeface="Arial" panose="020B0604020202020204" pitchFamily="34" charset="0"/>
              <a:buChar char="•"/>
            </a:pPr>
            <a:r>
              <a:rPr lang="en-US" sz="2400" dirty="0"/>
              <a:t>Before long other Europeans will realize Columbus has found previously unknown continents</a:t>
            </a:r>
          </a:p>
          <a:p>
            <a:pPr algn="ctr"/>
            <a:r>
              <a:rPr lang="en-US" sz="2400" dirty="0"/>
              <a:t>Spain and Portugal Divide Up the World</a:t>
            </a:r>
          </a:p>
          <a:p>
            <a:pPr marL="342900" indent="-342900">
              <a:buFont typeface="Arial" panose="020B0604020202020204" pitchFamily="34" charset="0"/>
              <a:buChar char="•"/>
            </a:pPr>
            <a:r>
              <a:rPr lang="en-US" sz="2400" dirty="0"/>
              <a:t>In 1494 Spain and Portugal will sign the Treaty of Tordesillas with the help of the Pope. The treaty will set up a line of demarcation, with Spain having trading and exploration rights west of the line and Portugal east of the line. Other European countries will challenge this.</a:t>
            </a:r>
          </a:p>
          <a:p>
            <a:pPr algn="ctr"/>
            <a:r>
              <a:rPr lang="en-US" sz="2400" dirty="0"/>
              <a:t>Naming the Western Hemisphere</a:t>
            </a:r>
          </a:p>
          <a:p>
            <a:pPr marL="342900" indent="-342900">
              <a:buFont typeface="Arial" panose="020B0604020202020204" pitchFamily="34" charset="0"/>
              <a:buChar char="•"/>
            </a:pPr>
            <a:r>
              <a:rPr lang="en-US" sz="2400" dirty="0"/>
              <a:t>Amerigo Vespucci will describe Brazil in a journal and a German cartographer will use description to make a map and he will name it America. The islands Columbus explored called West Indies</a:t>
            </a:r>
          </a:p>
        </p:txBody>
      </p:sp>
    </p:spTree>
    <p:extLst>
      <p:ext uri="{BB962C8B-B14F-4D97-AF65-F5344CB8AC3E}">
        <p14:creationId xmlns:p14="http://schemas.microsoft.com/office/powerpoint/2010/main" val="1791495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TotalTime>
  <Words>1420</Words>
  <Application>Microsoft Office PowerPoint</Application>
  <PresentationFormat>On-screen Show (4:3)</PresentationFormat>
  <Paragraphs>119</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35</cp:revision>
  <dcterms:created xsi:type="dcterms:W3CDTF">2014-12-05T18:56:14Z</dcterms:created>
  <dcterms:modified xsi:type="dcterms:W3CDTF">2018-02-28T15:02:21Z</dcterms:modified>
</cp:coreProperties>
</file>